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7" autoAdjust="0"/>
    <p:restoredTop sz="94660"/>
  </p:normalViewPr>
  <p:slideViewPr>
    <p:cSldViewPr snapToGrid="0">
      <p:cViewPr varScale="1">
        <p:scale>
          <a:sx n="86" d="100"/>
          <a:sy n="86" d="100"/>
        </p:scale>
        <p:origin x="9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180000" cy="1800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52D1B-99E5-498C-9B54-896F2E264CEA}" type="datetimeFigureOut">
              <a:rPr kumimoji="1" lang="ja-JP" altLang="en-US" smtClean="0"/>
              <a:t>2022/3/9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203A9-DD12-4A83-B307-FC473B18AD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8140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52D1B-99E5-498C-9B54-896F2E264CEA}" type="datetimeFigureOut">
              <a:rPr kumimoji="1" lang="ja-JP" altLang="en-US" smtClean="0"/>
              <a:t>2022/3/9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203A9-DD12-4A83-B307-FC473B18AD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639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52D1B-99E5-498C-9B54-896F2E264CEA}" type="datetimeFigureOut">
              <a:rPr kumimoji="1" lang="ja-JP" altLang="en-US" smtClean="0"/>
              <a:t>2022/3/9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203A9-DD12-4A83-B307-FC473B18AD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0213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52D1B-99E5-498C-9B54-896F2E264CEA}" type="datetimeFigureOut">
              <a:rPr kumimoji="1" lang="ja-JP" altLang="en-US" smtClean="0"/>
              <a:t>2022/3/9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203A9-DD12-4A83-B307-FC473B18AD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9118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52D1B-99E5-498C-9B54-896F2E264CEA}" type="datetimeFigureOut">
              <a:rPr kumimoji="1" lang="ja-JP" altLang="en-US" smtClean="0"/>
              <a:t>2022/3/9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203A9-DD12-4A83-B307-FC473B18AD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6891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52D1B-99E5-498C-9B54-896F2E264CEA}" type="datetimeFigureOut">
              <a:rPr kumimoji="1" lang="ja-JP" altLang="en-US" smtClean="0"/>
              <a:t>2022/3/9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203A9-DD12-4A83-B307-FC473B18AD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0914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52D1B-99E5-498C-9B54-896F2E264CEA}" type="datetimeFigureOut">
              <a:rPr kumimoji="1" lang="ja-JP" altLang="en-US" smtClean="0"/>
              <a:t>2022/3/9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203A9-DD12-4A83-B307-FC473B18AD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4874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52D1B-99E5-498C-9B54-896F2E264CEA}" type="datetimeFigureOut">
              <a:rPr kumimoji="1" lang="ja-JP" altLang="en-US" smtClean="0"/>
              <a:t>2022/3/9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203A9-DD12-4A83-B307-FC473B18AD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7849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52D1B-99E5-498C-9B54-896F2E264CEA}" type="datetimeFigureOut">
              <a:rPr kumimoji="1" lang="ja-JP" altLang="en-US" smtClean="0"/>
              <a:t>2022/3/9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203A9-DD12-4A83-B307-FC473B18AD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783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52D1B-99E5-498C-9B54-896F2E264CEA}" type="datetimeFigureOut">
              <a:rPr kumimoji="1" lang="ja-JP" altLang="en-US" smtClean="0"/>
              <a:t>2022/3/9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203A9-DD12-4A83-B307-FC473B18AD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4211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52D1B-99E5-498C-9B54-896F2E264CEA}" type="datetimeFigureOut">
              <a:rPr kumimoji="1" lang="ja-JP" altLang="en-US" smtClean="0"/>
              <a:t>2022/3/9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203A9-DD12-4A83-B307-FC473B18AD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8652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C52D1B-99E5-498C-9B54-896F2E264CEA}" type="datetimeFigureOut">
              <a:rPr kumimoji="1" lang="ja-JP" altLang="en-US" smtClean="0"/>
              <a:t>2022/3/9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2203A9-DD12-4A83-B307-FC473B18AD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1287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731207" y="964147"/>
            <a:ext cx="6518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solidFill>
                  <a:prstClr val="black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表</a:t>
            </a:r>
            <a:r>
              <a:rPr lang="en-US" altLang="ja-JP" sz="2000" b="1" dirty="0" smtClean="0">
                <a:solidFill>
                  <a:prstClr val="black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1.  COVID-19</a:t>
            </a:r>
            <a:r>
              <a:rPr lang="ja-JP" altLang="en-US" sz="2000" b="1" dirty="0" smtClean="0">
                <a:solidFill>
                  <a:prstClr val="black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重症化に寄与する危険因子 </a:t>
            </a:r>
            <a:endParaRPr lang="ja-JP" altLang="en-US" sz="2000" b="1" dirty="0">
              <a:solidFill>
                <a:prstClr val="black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65118" y="1508535"/>
            <a:ext cx="778608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solidFill>
                  <a:prstClr val="black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重症化危険因子</a:t>
            </a:r>
            <a:endParaRPr lang="en-US" altLang="ja-JP" sz="2000" b="1" dirty="0" smtClean="0">
              <a:solidFill>
                <a:prstClr val="black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800100" lvl="1" indent="-342900">
              <a:buFontTx/>
              <a:buAutoNum type="arabicPeriod"/>
            </a:pPr>
            <a:r>
              <a:rPr lang="ja-JP" altLang="en-US" sz="2000" dirty="0" smtClean="0">
                <a:solidFill>
                  <a:prstClr val="black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高齢 </a:t>
            </a:r>
            <a:r>
              <a:rPr lang="en-US" altLang="ja-JP" sz="2000" dirty="0" smtClean="0">
                <a:solidFill>
                  <a:prstClr val="black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(60</a:t>
            </a:r>
            <a:r>
              <a:rPr lang="ja-JP" altLang="en-US" sz="2000" dirty="0" smtClean="0">
                <a:solidFill>
                  <a:prstClr val="black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歳以上</a:t>
            </a:r>
            <a:r>
              <a:rPr lang="en-US" altLang="ja-JP" sz="2000" dirty="0" smtClean="0">
                <a:solidFill>
                  <a:prstClr val="black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)</a:t>
            </a:r>
            <a:endParaRPr lang="en-US" altLang="ja-JP" sz="2000" dirty="0">
              <a:solidFill>
                <a:prstClr val="black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800100" lvl="1" indent="-342900">
              <a:buFontTx/>
              <a:buAutoNum type="arabicPeriod"/>
            </a:pPr>
            <a:r>
              <a:rPr lang="ja-JP" altLang="en-US" sz="2000" dirty="0" smtClean="0">
                <a:solidFill>
                  <a:prstClr val="black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肥満</a:t>
            </a:r>
            <a:r>
              <a:rPr lang="en-US" altLang="ja-JP" sz="2000" dirty="0" smtClean="0">
                <a:solidFill>
                  <a:prstClr val="black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  BMI (body mass index) </a:t>
            </a:r>
            <a:r>
              <a:rPr lang="en-US" altLang="ja-JP" sz="2000" dirty="0">
                <a:solidFill>
                  <a:prstClr val="black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&gt; 25 </a:t>
            </a:r>
            <a:r>
              <a:rPr lang="en-US" altLang="ja-JP" sz="2000" dirty="0" smtClean="0">
                <a:solidFill>
                  <a:prstClr val="black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kg/m</a:t>
            </a:r>
            <a:r>
              <a:rPr lang="en-US" altLang="ja-JP" sz="2000" baseline="30000" dirty="0" smtClean="0">
                <a:solidFill>
                  <a:prstClr val="black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2</a:t>
            </a:r>
            <a:endParaRPr lang="en-US" altLang="ja-JP" sz="2000" dirty="0" smtClean="0">
              <a:solidFill>
                <a:prstClr val="black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800100" lvl="1" indent="-342900">
              <a:buFontTx/>
              <a:buAutoNum type="arabicPeriod"/>
            </a:pPr>
            <a:r>
              <a:rPr lang="ja-JP" altLang="en-US" sz="2000" dirty="0" smtClean="0">
                <a:solidFill>
                  <a:prstClr val="black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以下の</a:t>
            </a:r>
            <a:r>
              <a:rPr lang="ja-JP" altLang="en-US" sz="2000" dirty="0">
                <a:solidFill>
                  <a:prstClr val="black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持病</a:t>
            </a:r>
            <a:r>
              <a:rPr lang="ja-JP" altLang="en-US" sz="2000" dirty="0" smtClean="0">
                <a:solidFill>
                  <a:prstClr val="black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がある</a:t>
            </a:r>
            <a:endParaRPr lang="en-US" altLang="ja-JP" sz="2000" dirty="0">
              <a:solidFill>
                <a:prstClr val="black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lvl="1"/>
            <a:r>
              <a:rPr lang="en-US" altLang="ja-JP" sz="2000" dirty="0" smtClean="0">
                <a:solidFill>
                  <a:prstClr val="black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	</a:t>
            </a:r>
            <a:r>
              <a:rPr lang="ja-JP" altLang="en-US" sz="2000" dirty="0" smtClean="0">
                <a:solidFill>
                  <a:prstClr val="black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・ 高血圧</a:t>
            </a:r>
            <a:endParaRPr lang="en-US" altLang="ja-JP" sz="2000" dirty="0">
              <a:solidFill>
                <a:prstClr val="black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lvl="1"/>
            <a:r>
              <a:rPr lang="en-US" altLang="ja-JP" sz="2000" dirty="0" smtClean="0">
                <a:solidFill>
                  <a:prstClr val="black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	</a:t>
            </a:r>
            <a:r>
              <a:rPr lang="ja-JP" altLang="en-US" sz="2000" dirty="0" smtClean="0">
                <a:solidFill>
                  <a:prstClr val="black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・ 糖尿病</a:t>
            </a:r>
            <a:endParaRPr lang="en-US" altLang="ja-JP" sz="2000" dirty="0" smtClean="0">
              <a:solidFill>
                <a:prstClr val="black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lvl="1"/>
            <a:r>
              <a:rPr lang="en-US" altLang="ja-JP" sz="2000" dirty="0">
                <a:solidFill>
                  <a:prstClr val="black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	</a:t>
            </a:r>
            <a:r>
              <a:rPr lang="ja-JP" altLang="en-US" sz="2000" dirty="0" smtClean="0">
                <a:solidFill>
                  <a:prstClr val="black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・ </a:t>
            </a:r>
            <a:r>
              <a:rPr lang="ja-JP" altLang="en-US" sz="2000" dirty="0">
                <a:solidFill>
                  <a:prstClr val="black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慢性肺疾患 </a:t>
            </a:r>
            <a:r>
              <a:rPr lang="en-US" altLang="ja-JP" sz="2000" dirty="0">
                <a:solidFill>
                  <a:prstClr val="black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(</a:t>
            </a:r>
            <a:r>
              <a:rPr lang="ja-JP" altLang="en-US" sz="2000" dirty="0">
                <a:solidFill>
                  <a:prstClr val="black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慢性閉塞性肺疾患、肺線維症など</a:t>
            </a:r>
            <a:r>
              <a:rPr lang="en-US" altLang="ja-JP" sz="2000" dirty="0" smtClean="0">
                <a:solidFill>
                  <a:prstClr val="black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)</a:t>
            </a:r>
          </a:p>
          <a:p>
            <a:pPr lvl="1"/>
            <a:r>
              <a:rPr lang="en-US" altLang="ja-JP" sz="2000" dirty="0">
                <a:solidFill>
                  <a:prstClr val="black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	</a:t>
            </a:r>
            <a:r>
              <a:rPr lang="ja-JP" altLang="en-US" sz="2000" dirty="0" smtClean="0">
                <a:solidFill>
                  <a:prstClr val="black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・ </a:t>
            </a:r>
            <a:r>
              <a:rPr lang="ja-JP" altLang="en-US" sz="2000" dirty="0">
                <a:solidFill>
                  <a:prstClr val="black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心血管障害 </a:t>
            </a:r>
            <a:r>
              <a:rPr lang="en-US" altLang="ja-JP" sz="2000" dirty="0">
                <a:solidFill>
                  <a:prstClr val="black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(</a:t>
            </a:r>
            <a:r>
              <a:rPr lang="ja-JP" altLang="en-US" sz="2000" dirty="0">
                <a:solidFill>
                  <a:prstClr val="black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心不全、心肥大、肺高血圧など</a:t>
            </a:r>
            <a:r>
              <a:rPr lang="ja-JP" altLang="en-US" sz="2000" dirty="0" smtClean="0">
                <a:solidFill>
                  <a:prstClr val="black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）</a:t>
            </a:r>
            <a:endParaRPr lang="en-US" altLang="ja-JP" sz="2000" dirty="0" smtClean="0">
              <a:solidFill>
                <a:prstClr val="black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lvl="1"/>
            <a:r>
              <a:rPr lang="en-US" altLang="ja-JP" sz="2000" dirty="0">
                <a:solidFill>
                  <a:prstClr val="black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	</a:t>
            </a:r>
            <a:r>
              <a:rPr lang="ja-JP" altLang="en-US" sz="2000" dirty="0" smtClean="0">
                <a:solidFill>
                  <a:prstClr val="black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・ </a:t>
            </a:r>
            <a:r>
              <a:rPr lang="ja-JP" altLang="en-US" sz="2000" dirty="0">
                <a:solidFill>
                  <a:prstClr val="black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悪性新生物 </a:t>
            </a:r>
            <a:r>
              <a:rPr lang="en-US" altLang="ja-JP" sz="2000" dirty="0">
                <a:solidFill>
                  <a:prstClr val="black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(</a:t>
            </a:r>
            <a:r>
              <a:rPr lang="ja-JP" altLang="en-US" sz="2000" dirty="0">
                <a:solidFill>
                  <a:prstClr val="black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各種癌など）</a:t>
            </a:r>
            <a:endParaRPr lang="en-US" altLang="ja-JP" sz="2000" dirty="0" smtClean="0">
              <a:solidFill>
                <a:prstClr val="black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lvl="1"/>
            <a:r>
              <a:rPr lang="en-US" altLang="ja-JP" sz="2000" dirty="0" smtClean="0">
                <a:solidFill>
                  <a:prstClr val="black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4.  </a:t>
            </a:r>
            <a:r>
              <a:rPr lang="ja-JP" altLang="en-US" sz="2000" dirty="0" smtClean="0">
                <a:solidFill>
                  <a:prstClr val="black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免疫</a:t>
            </a:r>
            <a:r>
              <a:rPr lang="ja-JP" altLang="en-US" sz="2000" dirty="0">
                <a:solidFill>
                  <a:prstClr val="black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抑</a:t>
            </a:r>
            <a:r>
              <a:rPr lang="ja-JP" altLang="en-US" sz="2000" dirty="0" smtClean="0">
                <a:solidFill>
                  <a:prstClr val="black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制薬使用中</a:t>
            </a:r>
            <a:endParaRPr lang="en-US" altLang="ja-JP" sz="2000" dirty="0">
              <a:solidFill>
                <a:prstClr val="black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endParaRPr lang="en-US" altLang="ja-JP" sz="2000" dirty="0">
              <a:solidFill>
                <a:prstClr val="black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lang="ja-JP" altLang="en-US" sz="2000" b="1" dirty="0" smtClean="0">
                <a:solidFill>
                  <a:prstClr val="black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その他の重症化注意因子</a:t>
            </a:r>
            <a:endParaRPr lang="en-US" altLang="ja-JP" sz="2000" b="1" dirty="0" smtClean="0">
              <a:solidFill>
                <a:prstClr val="black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lang="en-US" altLang="ja-JP" sz="2000" dirty="0" smtClean="0">
                <a:solidFill>
                  <a:prstClr val="black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	</a:t>
            </a:r>
            <a:r>
              <a:rPr lang="ja-JP" altLang="en-US" sz="2000" dirty="0" smtClean="0">
                <a:solidFill>
                  <a:prstClr val="black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・　　男性</a:t>
            </a:r>
            <a:endParaRPr lang="en-US" altLang="ja-JP" sz="2000" dirty="0" smtClean="0">
              <a:solidFill>
                <a:prstClr val="black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lang="en-US" altLang="ja-JP" sz="2000" dirty="0" smtClean="0">
                <a:solidFill>
                  <a:prstClr val="black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	</a:t>
            </a:r>
            <a:r>
              <a:rPr lang="ja-JP" altLang="en-US" sz="2000" dirty="0" smtClean="0">
                <a:solidFill>
                  <a:prstClr val="black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・　　喫煙</a:t>
            </a:r>
            <a:endParaRPr lang="ja-JP" altLang="en-US" sz="2000" dirty="0">
              <a:solidFill>
                <a:prstClr val="black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cxnSp>
        <p:nvCxnSpPr>
          <p:cNvPr id="10" name="直線コネクタ 9"/>
          <p:cNvCxnSpPr/>
          <p:nvPr/>
        </p:nvCxnSpPr>
        <p:spPr>
          <a:xfrm>
            <a:off x="717282" y="1450994"/>
            <a:ext cx="6840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727322" y="5950870"/>
            <a:ext cx="6840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615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996532" y="1445519"/>
            <a:ext cx="665267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発熱　</a:t>
            </a:r>
            <a:r>
              <a:rPr lang="en-US" altLang="ja-JP" sz="2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(</a:t>
            </a:r>
            <a:r>
              <a:rPr lang="ja-JP" altLang="en-US" sz="2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平熱より</a:t>
            </a:r>
            <a:r>
              <a:rPr lang="en-US" altLang="ja-JP" sz="2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1</a:t>
            </a:r>
            <a:r>
              <a:rPr lang="ja-JP" altLang="en-US" sz="2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度超えて高いもしくは</a:t>
            </a:r>
            <a:r>
              <a:rPr lang="en-US" altLang="ja-JP" sz="2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37.5</a:t>
            </a:r>
            <a:r>
              <a:rPr lang="ja-JP" altLang="en-US" sz="2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度以上</a:t>
            </a:r>
            <a:r>
              <a:rPr lang="en-US" altLang="ja-JP" sz="2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)</a:t>
            </a:r>
          </a:p>
          <a:p>
            <a:r>
              <a:rPr lang="ja-JP" altLang="en-US" sz="2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咳</a:t>
            </a:r>
            <a:endParaRPr lang="en-US" altLang="ja-JP" sz="20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lang="ja-JP" altLang="en-US" sz="2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咽頭痛・のどの痛みや違和感</a:t>
            </a:r>
            <a:endParaRPr lang="en-US" altLang="ja-JP" sz="20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lang="ja-JP" altLang="en-US" sz="2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全身倦怠感・筋肉痛・だるさ</a:t>
            </a:r>
            <a:endParaRPr lang="en-US" altLang="ja-JP" sz="20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lang="ja-JP" altLang="en-US" sz="2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息切れ・呼吸苦・呼吸困難　（重症時など呼吸時胸痛を伴う）</a:t>
            </a:r>
            <a:endParaRPr lang="en-US" altLang="ja-JP" sz="20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lang="ja-JP" altLang="en-US" sz="2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頭痛</a:t>
            </a:r>
            <a:endParaRPr lang="en-US" altLang="ja-JP" sz="20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lang="ja-JP" altLang="en-US" sz="2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下痢</a:t>
            </a:r>
            <a:endParaRPr lang="en-US" altLang="ja-JP" sz="20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lang="ja-JP" altLang="en-US" sz="2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味覚障害</a:t>
            </a:r>
            <a:endParaRPr lang="en-US" altLang="ja-JP" sz="20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lang="ja-JP" altLang="en-US" sz="2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嗅覚</a:t>
            </a:r>
            <a:r>
              <a:rPr lang="ja-JP" altLang="en-US" sz="20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障害</a:t>
            </a:r>
            <a:endParaRPr lang="en-US" altLang="ja-JP" sz="20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endParaRPr lang="en-US" altLang="ja-JP" sz="20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endParaRPr kumimoji="1" lang="ja-JP" altLang="en-US" sz="20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cxnSp>
        <p:nvCxnSpPr>
          <p:cNvPr id="4" name="直線コネクタ 3"/>
          <p:cNvCxnSpPr/>
          <p:nvPr/>
        </p:nvCxnSpPr>
        <p:spPr>
          <a:xfrm flipV="1">
            <a:off x="859646" y="1308625"/>
            <a:ext cx="6840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コネクタ 4"/>
          <p:cNvCxnSpPr/>
          <p:nvPr/>
        </p:nvCxnSpPr>
        <p:spPr>
          <a:xfrm flipV="1">
            <a:off x="880640" y="4483471"/>
            <a:ext cx="6840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837744" y="881550"/>
            <a:ext cx="59627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表</a:t>
            </a:r>
            <a:r>
              <a:rPr kumimoji="1" lang="en-US" altLang="ja-JP" sz="2000" b="1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2.</a:t>
            </a:r>
            <a:r>
              <a:rPr kumimoji="1" lang="ja-JP" altLang="en-US" sz="2000" b="1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kumimoji="1" lang="en-US" altLang="ja-JP" sz="2000" b="1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COVID-19</a:t>
            </a:r>
            <a:r>
              <a:rPr kumimoji="1" lang="ja-JP" altLang="en-US" sz="2000" b="1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発症時の主な初期症状</a:t>
            </a:r>
            <a:endParaRPr kumimoji="1" lang="ja-JP" altLang="en-US" sz="20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284530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220</TotalTime>
  <Words>38</Words>
  <Application>Microsoft Office PowerPoint</Application>
  <PresentationFormat>画面に合わせる (4:3)</PresentationFormat>
  <Paragraphs>25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ＭＳ Ｐゴシック</vt:lpstr>
      <vt:lpstr>ＭＳ Ｐ明朝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Atsushi Yao</dc:creator>
  <cp:lastModifiedBy>Microsoft アカウント</cp:lastModifiedBy>
  <cp:revision>10</cp:revision>
  <dcterms:created xsi:type="dcterms:W3CDTF">2020-07-10T22:15:43Z</dcterms:created>
  <dcterms:modified xsi:type="dcterms:W3CDTF">2022-03-09T12:33:09Z</dcterms:modified>
</cp:coreProperties>
</file>